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81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BDAA2-1AAB-4962-AD87-F805E4B41928}" type="datetimeFigureOut">
              <a:rPr lang="en-US" smtClean="0"/>
              <a:t>9/26/12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183C0C-C249-43EE-B2DA-368CC3AB4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124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4763A6-FC5E-4A01-BD4F-E77DCB66FDB1}" type="slidenum">
              <a:rPr lang="en-US"/>
              <a:pPr/>
              <a:t>1</a:t>
            </a:fld>
            <a:endParaRPr lang="en-US"/>
          </a:p>
        </p:txBody>
      </p:sp>
      <p:sp>
        <p:nvSpPr>
          <p:cNvPr id="58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11A3-D503-43C6-894D-A2B17B812D14}" type="datetimeFigureOut">
              <a:rPr lang="en-US" smtClean="0"/>
              <a:t>9/26/12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10A0-0775-46A8-87B9-1D259008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75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11A3-D503-43C6-894D-A2B17B812D14}" type="datetimeFigureOut">
              <a:rPr lang="en-US" smtClean="0"/>
              <a:t>9/26/12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10A0-0775-46A8-87B9-1D259008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88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11A3-D503-43C6-894D-A2B17B812D14}" type="datetimeFigureOut">
              <a:rPr lang="en-US" smtClean="0"/>
              <a:t>9/26/12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10A0-0775-46A8-87B9-1D259008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12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11A3-D503-43C6-894D-A2B17B812D14}" type="datetimeFigureOut">
              <a:rPr lang="en-US" smtClean="0"/>
              <a:t>9/26/12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10A0-0775-46A8-87B9-1D259008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19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11A3-D503-43C6-894D-A2B17B812D14}" type="datetimeFigureOut">
              <a:rPr lang="en-US" smtClean="0"/>
              <a:t>9/26/12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10A0-0775-46A8-87B9-1D259008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840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11A3-D503-43C6-894D-A2B17B812D14}" type="datetimeFigureOut">
              <a:rPr lang="en-US" smtClean="0"/>
              <a:t>9/26/12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10A0-0775-46A8-87B9-1D259008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620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11A3-D503-43C6-894D-A2B17B812D14}" type="datetimeFigureOut">
              <a:rPr lang="en-US" smtClean="0"/>
              <a:t>9/26/12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10A0-0775-46A8-87B9-1D259008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94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11A3-D503-43C6-894D-A2B17B812D14}" type="datetimeFigureOut">
              <a:rPr lang="en-US" smtClean="0"/>
              <a:t>9/26/12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10A0-0775-46A8-87B9-1D259008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6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11A3-D503-43C6-894D-A2B17B812D14}" type="datetimeFigureOut">
              <a:rPr lang="en-US" smtClean="0"/>
              <a:t>9/26/12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10A0-0775-46A8-87B9-1D259008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75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11A3-D503-43C6-894D-A2B17B812D14}" type="datetimeFigureOut">
              <a:rPr lang="en-US" smtClean="0"/>
              <a:t>9/26/12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10A0-0775-46A8-87B9-1D259008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458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11A3-D503-43C6-894D-A2B17B812D14}" type="datetimeFigureOut">
              <a:rPr lang="en-US" smtClean="0"/>
              <a:t>9/26/12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10A0-0775-46A8-87B9-1D259008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6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111A3-D503-43C6-894D-A2B17B812D14}" type="datetimeFigureOut">
              <a:rPr lang="en-US" smtClean="0"/>
              <a:t>9/26/12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210A0-0775-46A8-87B9-1D259008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2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80" name="Rectangle 4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>
                <a:latin typeface="Arial" pitchFamily="34" charset="0"/>
                <a:cs typeface="Arial" pitchFamily="34" charset="0"/>
              </a:rPr>
              <a:t>Peptide to protein relationships</a:t>
            </a:r>
          </a:p>
        </p:txBody>
      </p:sp>
      <p:sp>
        <p:nvSpPr>
          <p:cNvPr id="587782" name="Text Box 6"/>
          <p:cNvSpPr txBox="1">
            <a:spLocks noChangeArrowheads="1"/>
          </p:cNvSpPr>
          <p:nvPr/>
        </p:nvSpPr>
        <p:spPr bwMode="auto">
          <a:xfrm>
            <a:off x="152400" y="1524000"/>
            <a:ext cx="2701925" cy="1565275"/>
          </a:xfrm>
          <a:prstGeom prst="rect">
            <a:avLst/>
          </a:prstGeom>
          <a:noFill/>
          <a:ln w="9525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1600">
                <a:solidFill>
                  <a:schemeClr val="bg1"/>
                </a:solidFill>
                <a:latin typeface="Arial" pitchFamily="34" charset="0"/>
                <a:ea typeface="PMingLiU" pitchFamily="18" charset="-120"/>
              </a:rPr>
              <a:t>                          </a:t>
            </a:r>
            <a:r>
              <a:rPr lang="en-US" altLang="zh-TW" sz="1600">
                <a:latin typeface="Arial" pitchFamily="34" charset="0"/>
                <a:ea typeface="PMingLiU" pitchFamily="18" charset="-120"/>
              </a:rPr>
              <a:t>peptides</a:t>
            </a:r>
          </a:p>
          <a:p>
            <a:r>
              <a:rPr lang="en-US" altLang="zh-TW" sz="1600">
                <a:latin typeface="Arial" pitchFamily="34" charset="0"/>
                <a:ea typeface="PMingLiU" pitchFamily="18" charset="-120"/>
              </a:rPr>
              <a:t>                       </a:t>
            </a:r>
            <a:r>
              <a:rPr lang="en-US" altLang="zh-TW" sz="1600">
                <a:solidFill>
                  <a:srgbClr val="0000FF"/>
                </a:solidFill>
                <a:latin typeface="Arial" pitchFamily="34" charset="0"/>
                <a:ea typeface="PMingLiU" pitchFamily="18" charset="-120"/>
              </a:rPr>
              <a:t>1    2    3    4</a:t>
            </a:r>
            <a:r>
              <a:rPr lang="en-US" altLang="zh-TW" sz="1600">
                <a:latin typeface="Arial" pitchFamily="34" charset="0"/>
                <a:ea typeface="PMingLiU" pitchFamily="18" charset="-120"/>
              </a:rPr>
              <a:t> </a:t>
            </a:r>
          </a:p>
          <a:p>
            <a:r>
              <a:rPr lang="en-US" altLang="zh-TW" sz="1600">
                <a:latin typeface="Arial" pitchFamily="34" charset="0"/>
                <a:ea typeface="PMingLiU" pitchFamily="18" charset="-120"/>
              </a:rPr>
              <a:t>proteins</a:t>
            </a:r>
          </a:p>
          <a:p>
            <a:r>
              <a:rPr lang="en-US" altLang="zh-TW" sz="1600">
                <a:latin typeface="Arial" pitchFamily="34" charset="0"/>
                <a:ea typeface="PMingLiU" pitchFamily="18" charset="-120"/>
              </a:rPr>
              <a:t>     </a:t>
            </a:r>
            <a:r>
              <a:rPr lang="en-US" altLang="zh-TW" sz="1600">
                <a:solidFill>
                  <a:srgbClr val="0000FF"/>
                </a:solidFill>
                <a:latin typeface="Arial" pitchFamily="34" charset="0"/>
                <a:ea typeface="PMingLiU" pitchFamily="18" charset="-120"/>
              </a:rPr>
              <a:t>A</a:t>
            </a:r>
            <a:r>
              <a:rPr lang="en-US" altLang="zh-TW" sz="1600">
                <a:solidFill>
                  <a:srgbClr val="FFFF66"/>
                </a:solidFill>
                <a:latin typeface="Arial" pitchFamily="34" charset="0"/>
                <a:ea typeface="PMingLiU" pitchFamily="18" charset="-120"/>
              </a:rPr>
              <a:t> </a:t>
            </a:r>
            <a:r>
              <a:rPr lang="en-US" altLang="zh-TW" sz="1600">
                <a:latin typeface="Arial" pitchFamily="34" charset="0"/>
                <a:ea typeface="PMingLiU" pitchFamily="18" charset="-120"/>
              </a:rPr>
              <a:t>             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</a:t>
            </a:r>
            <a:r>
              <a:rPr lang="en-US" altLang="zh-TW" sz="1600">
                <a:solidFill>
                  <a:srgbClr val="5F5F5F"/>
                </a:solidFill>
                <a:latin typeface="Arial" pitchFamily="34" charset="0"/>
                <a:ea typeface="PMingLiU" pitchFamily="18" charset="-120"/>
              </a:rPr>
              <a:t>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</a:t>
            </a:r>
            <a:r>
              <a:rPr lang="en-US" altLang="zh-TW" sz="1600">
                <a:solidFill>
                  <a:schemeClr val="bg1"/>
                </a:solidFill>
                <a:latin typeface="Arial" pitchFamily="34" charset="0"/>
                <a:ea typeface="PMingLiU" pitchFamily="18" charset="-120"/>
              </a:rPr>
              <a:t> </a:t>
            </a:r>
          </a:p>
          <a:p>
            <a:r>
              <a:rPr lang="en-US" altLang="zh-TW" sz="1600">
                <a:latin typeface="Arial" pitchFamily="34" charset="0"/>
                <a:ea typeface="PMingLiU" pitchFamily="18" charset="-120"/>
              </a:rPr>
              <a:t>     </a:t>
            </a:r>
            <a:r>
              <a:rPr lang="en-US" altLang="zh-TW" sz="1600">
                <a:solidFill>
                  <a:srgbClr val="0000FF"/>
                </a:solidFill>
                <a:latin typeface="Arial" pitchFamily="34" charset="0"/>
                <a:ea typeface="PMingLiU" pitchFamily="18" charset="-120"/>
              </a:rPr>
              <a:t>B</a:t>
            </a:r>
            <a:r>
              <a:rPr lang="en-US" altLang="zh-TW" sz="1600">
                <a:latin typeface="Arial" pitchFamily="34" charset="0"/>
                <a:ea typeface="PMingLiU" pitchFamily="18" charset="-120"/>
              </a:rPr>
              <a:t>                         </a:t>
            </a:r>
            <a:r>
              <a:rPr lang="en-US" altLang="zh-TW" sz="1600">
                <a:solidFill>
                  <a:schemeClr val="bg1"/>
                </a:solidFill>
                <a:latin typeface="Arial" pitchFamily="34" charset="0"/>
                <a:ea typeface="PMingLiU" pitchFamily="18" charset="-120"/>
              </a:rPr>
              <a:t> 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</a:t>
            </a:r>
            <a:r>
              <a:rPr lang="en-US" altLang="zh-TW" sz="1600">
                <a:solidFill>
                  <a:srgbClr val="5F5F5F"/>
                </a:solidFill>
                <a:latin typeface="Arial" pitchFamily="34" charset="0"/>
                <a:ea typeface="PMingLiU" pitchFamily="18" charset="-120"/>
              </a:rPr>
              <a:t>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</a:t>
            </a:r>
          </a:p>
        </p:txBody>
      </p:sp>
      <p:sp>
        <p:nvSpPr>
          <p:cNvPr id="587784" name="Text Box 8"/>
          <p:cNvSpPr txBox="1">
            <a:spLocks noChangeArrowheads="1"/>
          </p:cNvSpPr>
          <p:nvPr/>
        </p:nvSpPr>
        <p:spPr bwMode="auto">
          <a:xfrm>
            <a:off x="152400" y="5105400"/>
            <a:ext cx="2701925" cy="1565275"/>
          </a:xfrm>
          <a:prstGeom prst="rect">
            <a:avLst/>
          </a:prstGeom>
          <a:noFill/>
          <a:ln w="9525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1600">
                <a:solidFill>
                  <a:schemeClr val="bg1"/>
                </a:solidFill>
                <a:latin typeface="Arial" pitchFamily="34" charset="0"/>
                <a:ea typeface="PMingLiU" pitchFamily="18" charset="-120"/>
              </a:rPr>
              <a:t>                          </a:t>
            </a:r>
            <a:r>
              <a:rPr lang="en-US" altLang="zh-TW" sz="1600">
                <a:latin typeface="Arial" pitchFamily="34" charset="0"/>
                <a:ea typeface="PMingLiU" pitchFamily="18" charset="-120"/>
              </a:rPr>
              <a:t>peptides</a:t>
            </a:r>
          </a:p>
          <a:p>
            <a:r>
              <a:rPr lang="en-US" altLang="zh-TW" sz="1600">
                <a:latin typeface="Arial" pitchFamily="34" charset="0"/>
                <a:ea typeface="PMingLiU" pitchFamily="18" charset="-120"/>
              </a:rPr>
              <a:t>                       </a:t>
            </a:r>
            <a:r>
              <a:rPr lang="en-US" altLang="zh-TW" sz="1600">
                <a:solidFill>
                  <a:srgbClr val="0000FF"/>
                </a:solidFill>
                <a:latin typeface="Arial" pitchFamily="34" charset="0"/>
                <a:ea typeface="PMingLiU" pitchFamily="18" charset="-120"/>
              </a:rPr>
              <a:t>1    2    3    4</a:t>
            </a:r>
            <a:r>
              <a:rPr lang="en-US" altLang="zh-TW" sz="1600">
                <a:latin typeface="Arial" pitchFamily="34" charset="0"/>
                <a:ea typeface="PMingLiU" pitchFamily="18" charset="-120"/>
              </a:rPr>
              <a:t> </a:t>
            </a:r>
          </a:p>
          <a:p>
            <a:r>
              <a:rPr lang="en-US" altLang="zh-TW" sz="1600">
                <a:latin typeface="Arial" pitchFamily="34" charset="0"/>
                <a:ea typeface="PMingLiU" pitchFamily="18" charset="-120"/>
              </a:rPr>
              <a:t>proteins</a:t>
            </a:r>
          </a:p>
          <a:p>
            <a:r>
              <a:rPr lang="en-US" altLang="zh-TW" sz="1600">
                <a:latin typeface="Arial" pitchFamily="34" charset="0"/>
                <a:ea typeface="PMingLiU" pitchFamily="18" charset="-120"/>
              </a:rPr>
              <a:t>     </a:t>
            </a:r>
            <a:r>
              <a:rPr lang="en-US" altLang="zh-TW" sz="1600">
                <a:solidFill>
                  <a:srgbClr val="0000FF"/>
                </a:solidFill>
                <a:latin typeface="Arial" pitchFamily="34" charset="0"/>
                <a:ea typeface="PMingLiU" pitchFamily="18" charset="-120"/>
              </a:rPr>
              <a:t>A</a:t>
            </a:r>
            <a:r>
              <a:rPr lang="en-US" altLang="zh-TW" sz="1600">
                <a:solidFill>
                  <a:srgbClr val="FFFF66"/>
                </a:solidFill>
                <a:latin typeface="Arial" pitchFamily="34" charset="0"/>
                <a:ea typeface="PMingLiU" pitchFamily="18" charset="-120"/>
              </a:rPr>
              <a:t> </a:t>
            </a:r>
            <a:r>
              <a:rPr lang="en-US" altLang="zh-TW" sz="1600">
                <a:latin typeface="Arial" pitchFamily="34" charset="0"/>
                <a:ea typeface="PMingLiU" pitchFamily="18" charset="-120"/>
              </a:rPr>
              <a:t>             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</a:t>
            </a:r>
            <a:r>
              <a:rPr lang="en-US" altLang="zh-TW" sz="1600">
                <a:solidFill>
                  <a:srgbClr val="5F5F5F"/>
                </a:solidFill>
                <a:latin typeface="Arial" pitchFamily="34" charset="0"/>
                <a:ea typeface="PMingLiU" pitchFamily="18" charset="-120"/>
              </a:rPr>
              <a:t>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</a:t>
            </a:r>
            <a:r>
              <a:rPr lang="en-US" altLang="zh-TW" sz="1600">
                <a:solidFill>
                  <a:schemeClr val="bg1"/>
                </a:solidFill>
                <a:latin typeface="Arial" pitchFamily="34" charset="0"/>
                <a:ea typeface="PMingLiU" pitchFamily="18" charset="-120"/>
              </a:rPr>
              <a:t>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 </a:t>
            </a:r>
            <a:endParaRPr lang="en-US" altLang="zh-TW" sz="1600">
              <a:solidFill>
                <a:schemeClr val="bg1"/>
              </a:solidFill>
              <a:latin typeface="Arial" pitchFamily="34" charset="0"/>
              <a:ea typeface="PMingLiU" pitchFamily="18" charset="-120"/>
            </a:endParaRPr>
          </a:p>
          <a:p>
            <a:r>
              <a:rPr lang="en-US" altLang="zh-TW" sz="1600">
                <a:latin typeface="Arial" pitchFamily="34" charset="0"/>
                <a:ea typeface="PMingLiU" pitchFamily="18" charset="-120"/>
              </a:rPr>
              <a:t>     </a:t>
            </a:r>
            <a:r>
              <a:rPr lang="en-US" altLang="zh-TW" sz="1600">
                <a:solidFill>
                  <a:srgbClr val="0000FF"/>
                </a:solidFill>
                <a:latin typeface="Arial" pitchFamily="34" charset="0"/>
                <a:ea typeface="PMingLiU" pitchFamily="18" charset="-120"/>
              </a:rPr>
              <a:t>B</a:t>
            </a:r>
            <a:r>
              <a:rPr lang="en-US" altLang="zh-TW">
                <a:ea typeface="PMingLiU" pitchFamily="18" charset="-120"/>
              </a:rPr>
              <a:t> </a:t>
            </a:r>
            <a:r>
              <a:rPr lang="en-US" altLang="zh-TW" sz="1600">
                <a:latin typeface="Arial" pitchFamily="34" charset="0"/>
                <a:ea typeface="PMingLiU" pitchFamily="18" charset="-120"/>
              </a:rPr>
              <a:t>            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</a:t>
            </a:r>
            <a:r>
              <a:rPr lang="en-US" altLang="zh-TW">
                <a:solidFill>
                  <a:srgbClr val="5F5F5F"/>
                </a:solidFill>
                <a:ea typeface="PMingLiU" pitchFamily="18" charset="-120"/>
              </a:rPr>
              <a:t>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</a:t>
            </a:r>
            <a:r>
              <a:rPr lang="en-US" altLang="zh-TW">
                <a:solidFill>
                  <a:schemeClr val="bg1"/>
                </a:solidFill>
                <a:ea typeface="PMingLiU" pitchFamily="18" charset="-120"/>
              </a:rPr>
              <a:t>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 </a:t>
            </a:r>
          </a:p>
        </p:txBody>
      </p:sp>
      <p:sp>
        <p:nvSpPr>
          <p:cNvPr id="587785" name="Text Box 9"/>
          <p:cNvSpPr txBox="1">
            <a:spLocks noChangeArrowheads="1"/>
          </p:cNvSpPr>
          <p:nvPr/>
        </p:nvSpPr>
        <p:spPr bwMode="auto">
          <a:xfrm>
            <a:off x="152400" y="3276600"/>
            <a:ext cx="2701925" cy="1565275"/>
          </a:xfrm>
          <a:prstGeom prst="rect">
            <a:avLst/>
          </a:prstGeom>
          <a:noFill/>
          <a:ln w="9525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1600">
                <a:solidFill>
                  <a:schemeClr val="bg1"/>
                </a:solidFill>
                <a:latin typeface="Arial" pitchFamily="34" charset="0"/>
                <a:ea typeface="PMingLiU" pitchFamily="18" charset="-120"/>
              </a:rPr>
              <a:t>                          </a:t>
            </a:r>
            <a:r>
              <a:rPr lang="en-US" altLang="zh-TW" sz="1600">
                <a:latin typeface="Arial" pitchFamily="34" charset="0"/>
                <a:ea typeface="PMingLiU" pitchFamily="18" charset="-120"/>
              </a:rPr>
              <a:t>peptides</a:t>
            </a:r>
          </a:p>
          <a:p>
            <a:r>
              <a:rPr lang="en-US" altLang="zh-TW" sz="1600">
                <a:latin typeface="Arial" pitchFamily="34" charset="0"/>
                <a:ea typeface="PMingLiU" pitchFamily="18" charset="-120"/>
              </a:rPr>
              <a:t>                       </a:t>
            </a:r>
            <a:r>
              <a:rPr lang="en-US" altLang="zh-TW" sz="1600">
                <a:solidFill>
                  <a:srgbClr val="0000FF"/>
                </a:solidFill>
                <a:latin typeface="Arial" pitchFamily="34" charset="0"/>
                <a:ea typeface="PMingLiU" pitchFamily="18" charset="-120"/>
              </a:rPr>
              <a:t>1    2    3    4</a:t>
            </a:r>
            <a:r>
              <a:rPr lang="en-US" altLang="zh-TW" sz="1600">
                <a:latin typeface="Arial" pitchFamily="34" charset="0"/>
                <a:ea typeface="PMingLiU" pitchFamily="18" charset="-120"/>
              </a:rPr>
              <a:t> </a:t>
            </a:r>
          </a:p>
          <a:p>
            <a:r>
              <a:rPr lang="en-US" altLang="zh-TW" sz="1600">
                <a:latin typeface="Arial" pitchFamily="34" charset="0"/>
                <a:ea typeface="PMingLiU" pitchFamily="18" charset="-120"/>
              </a:rPr>
              <a:t>proteins</a:t>
            </a:r>
          </a:p>
          <a:p>
            <a:r>
              <a:rPr lang="en-US" altLang="zh-TW" sz="1600">
                <a:latin typeface="Arial" pitchFamily="34" charset="0"/>
                <a:ea typeface="PMingLiU" pitchFamily="18" charset="-120"/>
              </a:rPr>
              <a:t>     </a:t>
            </a:r>
            <a:r>
              <a:rPr lang="en-US" altLang="zh-TW" sz="1600">
                <a:solidFill>
                  <a:srgbClr val="0000FF"/>
                </a:solidFill>
                <a:latin typeface="Arial" pitchFamily="34" charset="0"/>
                <a:ea typeface="PMingLiU" pitchFamily="18" charset="-120"/>
              </a:rPr>
              <a:t>A</a:t>
            </a:r>
            <a:r>
              <a:rPr lang="en-US" altLang="zh-TW" sz="1600">
                <a:solidFill>
                  <a:srgbClr val="FFFF66"/>
                </a:solidFill>
                <a:latin typeface="Arial" pitchFamily="34" charset="0"/>
                <a:ea typeface="PMingLiU" pitchFamily="18" charset="-120"/>
              </a:rPr>
              <a:t> </a:t>
            </a:r>
            <a:r>
              <a:rPr lang="en-US" altLang="zh-TW" sz="1600">
                <a:latin typeface="Arial" pitchFamily="34" charset="0"/>
                <a:ea typeface="PMingLiU" pitchFamily="18" charset="-120"/>
              </a:rPr>
              <a:t>             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</a:t>
            </a:r>
            <a:r>
              <a:rPr lang="en-US" altLang="zh-TW" sz="1600">
                <a:solidFill>
                  <a:srgbClr val="5F5F5F"/>
                </a:solidFill>
                <a:latin typeface="Arial" pitchFamily="34" charset="0"/>
                <a:ea typeface="PMingLiU" pitchFamily="18" charset="-120"/>
              </a:rPr>
              <a:t>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</a:t>
            </a:r>
            <a:r>
              <a:rPr lang="en-US" altLang="zh-TW" sz="1600">
                <a:solidFill>
                  <a:schemeClr val="bg1"/>
                </a:solidFill>
                <a:latin typeface="Arial" pitchFamily="34" charset="0"/>
                <a:ea typeface="PMingLiU" pitchFamily="18" charset="-120"/>
              </a:rPr>
              <a:t>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 </a:t>
            </a:r>
            <a:endParaRPr lang="en-US" altLang="zh-TW" sz="1600">
              <a:solidFill>
                <a:schemeClr val="bg1"/>
              </a:solidFill>
              <a:latin typeface="Arial" pitchFamily="34" charset="0"/>
              <a:ea typeface="PMingLiU" pitchFamily="18" charset="-120"/>
            </a:endParaRPr>
          </a:p>
          <a:p>
            <a:r>
              <a:rPr lang="en-US" altLang="zh-TW" sz="1600">
                <a:latin typeface="Arial" pitchFamily="34" charset="0"/>
                <a:ea typeface="PMingLiU" pitchFamily="18" charset="-120"/>
              </a:rPr>
              <a:t>     </a:t>
            </a:r>
            <a:r>
              <a:rPr lang="en-US" altLang="zh-TW" sz="1600">
                <a:solidFill>
                  <a:srgbClr val="0000FF"/>
                </a:solidFill>
                <a:latin typeface="Arial" pitchFamily="34" charset="0"/>
                <a:ea typeface="PMingLiU" pitchFamily="18" charset="-120"/>
              </a:rPr>
              <a:t>B</a:t>
            </a:r>
            <a:r>
              <a:rPr lang="en-US" altLang="zh-TW">
                <a:ea typeface="PMingLiU" pitchFamily="18" charset="-120"/>
              </a:rPr>
              <a:t> </a:t>
            </a:r>
            <a:r>
              <a:rPr lang="en-US" altLang="zh-TW" sz="1600">
                <a:latin typeface="Arial" pitchFamily="34" charset="0"/>
                <a:ea typeface="PMingLiU" pitchFamily="18" charset="-120"/>
              </a:rPr>
              <a:t>            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   </a:t>
            </a:r>
            <a:r>
              <a:rPr lang="en-US" altLang="zh-TW">
                <a:solidFill>
                  <a:srgbClr val="5F5F5F"/>
                </a:solidFill>
                <a:ea typeface="PMingLiU" pitchFamily="18" charset="-120"/>
              </a:rPr>
              <a:t>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</a:t>
            </a:r>
            <a:r>
              <a:rPr lang="en-US" altLang="zh-TW">
                <a:solidFill>
                  <a:schemeClr val="bg1"/>
                </a:solidFill>
                <a:ea typeface="PMingLiU" pitchFamily="18" charset="-120"/>
              </a:rPr>
              <a:t>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 </a:t>
            </a:r>
          </a:p>
        </p:txBody>
      </p:sp>
      <p:sp>
        <p:nvSpPr>
          <p:cNvPr id="587786" name="Text Box 10"/>
          <p:cNvSpPr txBox="1">
            <a:spLocks noChangeArrowheads="1"/>
          </p:cNvSpPr>
          <p:nvPr/>
        </p:nvSpPr>
        <p:spPr bwMode="auto">
          <a:xfrm>
            <a:off x="4724400" y="1524000"/>
            <a:ext cx="2701925" cy="1565275"/>
          </a:xfrm>
          <a:prstGeom prst="rect">
            <a:avLst/>
          </a:prstGeom>
          <a:noFill/>
          <a:ln w="9525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1600">
                <a:solidFill>
                  <a:schemeClr val="bg1"/>
                </a:solidFill>
                <a:latin typeface="Arial" pitchFamily="34" charset="0"/>
                <a:ea typeface="PMingLiU" pitchFamily="18" charset="-120"/>
              </a:rPr>
              <a:t>                          </a:t>
            </a:r>
            <a:r>
              <a:rPr lang="en-US" altLang="zh-TW" sz="1600">
                <a:latin typeface="Arial" pitchFamily="34" charset="0"/>
                <a:ea typeface="PMingLiU" pitchFamily="18" charset="-120"/>
              </a:rPr>
              <a:t>peptides</a:t>
            </a:r>
          </a:p>
          <a:p>
            <a:r>
              <a:rPr lang="en-US" altLang="zh-TW" sz="1600">
                <a:latin typeface="Arial" pitchFamily="34" charset="0"/>
                <a:ea typeface="PMingLiU" pitchFamily="18" charset="-120"/>
              </a:rPr>
              <a:t>                       </a:t>
            </a:r>
            <a:r>
              <a:rPr lang="en-US" altLang="zh-TW" sz="1600">
                <a:solidFill>
                  <a:srgbClr val="0000FF"/>
                </a:solidFill>
                <a:latin typeface="Arial" pitchFamily="34" charset="0"/>
                <a:ea typeface="PMingLiU" pitchFamily="18" charset="-120"/>
              </a:rPr>
              <a:t>1    2    3    4</a:t>
            </a:r>
            <a:r>
              <a:rPr lang="en-US" altLang="zh-TW" sz="1600">
                <a:latin typeface="Arial" pitchFamily="34" charset="0"/>
                <a:ea typeface="PMingLiU" pitchFamily="18" charset="-120"/>
              </a:rPr>
              <a:t> </a:t>
            </a:r>
          </a:p>
          <a:p>
            <a:r>
              <a:rPr lang="en-US" altLang="zh-TW" sz="1600">
                <a:latin typeface="Arial" pitchFamily="34" charset="0"/>
                <a:ea typeface="PMingLiU" pitchFamily="18" charset="-120"/>
              </a:rPr>
              <a:t>proteins</a:t>
            </a:r>
          </a:p>
          <a:p>
            <a:r>
              <a:rPr lang="en-US" altLang="zh-TW" sz="1600">
                <a:latin typeface="Arial" pitchFamily="34" charset="0"/>
                <a:ea typeface="PMingLiU" pitchFamily="18" charset="-120"/>
              </a:rPr>
              <a:t>     </a:t>
            </a:r>
            <a:r>
              <a:rPr lang="en-US" altLang="zh-TW" sz="1600">
                <a:solidFill>
                  <a:srgbClr val="0000FF"/>
                </a:solidFill>
                <a:latin typeface="Arial" pitchFamily="34" charset="0"/>
                <a:ea typeface="PMingLiU" pitchFamily="18" charset="-120"/>
              </a:rPr>
              <a:t>A</a:t>
            </a:r>
            <a:r>
              <a:rPr lang="en-US" altLang="zh-TW" sz="1600">
                <a:solidFill>
                  <a:srgbClr val="FFFF66"/>
                </a:solidFill>
                <a:latin typeface="Arial" pitchFamily="34" charset="0"/>
                <a:ea typeface="PMingLiU" pitchFamily="18" charset="-120"/>
              </a:rPr>
              <a:t> </a:t>
            </a:r>
            <a:r>
              <a:rPr lang="en-US" altLang="zh-TW" sz="1600">
                <a:latin typeface="Arial" pitchFamily="34" charset="0"/>
                <a:ea typeface="PMingLiU" pitchFamily="18" charset="-120"/>
              </a:rPr>
              <a:t>             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</a:t>
            </a:r>
            <a:r>
              <a:rPr lang="en-US" altLang="zh-TW" sz="1600">
                <a:solidFill>
                  <a:srgbClr val="5F5F5F"/>
                </a:solidFill>
                <a:latin typeface="Arial" pitchFamily="34" charset="0"/>
                <a:ea typeface="PMingLiU" pitchFamily="18" charset="-120"/>
              </a:rPr>
              <a:t>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</a:t>
            </a:r>
            <a:r>
              <a:rPr lang="en-US" altLang="zh-TW" sz="1600">
                <a:solidFill>
                  <a:schemeClr val="bg1"/>
                </a:solidFill>
                <a:latin typeface="Arial" pitchFamily="34" charset="0"/>
                <a:ea typeface="PMingLiU" pitchFamily="18" charset="-120"/>
              </a:rPr>
              <a:t>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</a:t>
            </a:r>
            <a:endParaRPr lang="en-US" altLang="zh-TW" sz="1600">
              <a:solidFill>
                <a:schemeClr val="bg1"/>
              </a:solidFill>
              <a:latin typeface="Arial" pitchFamily="34" charset="0"/>
              <a:ea typeface="PMingLiU" pitchFamily="18" charset="-120"/>
            </a:endParaRPr>
          </a:p>
          <a:p>
            <a:r>
              <a:rPr lang="en-US" altLang="zh-TW" sz="1600">
                <a:latin typeface="Arial" pitchFamily="34" charset="0"/>
                <a:ea typeface="PMingLiU" pitchFamily="18" charset="-120"/>
              </a:rPr>
              <a:t>     </a:t>
            </a:r>
            <a:r>
              <a:rPr lang="en-US" altLang="zh-TW" sz="1600">
                <a:solidFill>
                  <a:srgbClr val="0000FF"/>
                </a:solidFill>
                <a:latin typeface="Arial" pitchFamily="34" charset="0"/>
                <a:ea typeface="PMingLiU" pitchFamily="18" charset="-120"/>
              </a:rPr>
              <a:t>B</a:t>
            </a:r>
            <a:r>
              <a:rPr lang="en-US" altLang="zh-TW">
                <a:ea typeface="PMingLiU" pitchFamily="18" charset="-120"/>
              </a:rPr>
              <a:t> </a:t>
            </a:r>
            <a:r>
              <a:rPr lang="en-US" altLang="zh-TW" sz="1600">
                <a:latin typeface="Arial" pitchFamily="34" charset="0"/>
                <a:ea typeface="PMingLiU" pitchFamily="18" charset="-120"/>
              </a:rPr>
              <a:t>            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   </a:t>
            </a:r>
            <a:r>
              <a:rPr lang="en-US" altLang="zh-TW">
                <a:solidFill>
                  <a:srgbClr val="5F5F5F"/>
                </a:solidFill>
                <a:ea typeface="PMingLiU" pitchFamily="18" charset="-120"/>
              </a:rPr>
              <a:t>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</a:t>
            </a:r>
            <a:r>
              <a:rPr lang="en-US" altLang="zh-TW">
                <a:solidFill>
                  <a:schemeClr val="bg1"/>
                </a:solidFill>
                <a:ea typeface="PMingLiU" pitchFamily="18" charset="-120"/>
              </a:rPr>
              <a:t>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 </a:t>
            </a:r>
          </a:p>
        </p:txBody>
      </p:sp>
      <p:sp>
        <p:nvSpPr>
          <p:cNvPr id="587787" name="Text Box 11"/>
          <p:cNvSpPr txBox="1">
            <a:spLocks noChangeArrowheads="1"/>
          </p:cNvSpPr>
          <p:nvPr/>
        </p:nvSpPr>
        <p:spPr bwMode="auto">
          <a:xfrm>
            <a:off x="4724400" y="3276600"/>
            <a:ext cx="2701925" cy="2295525"/>
          </a:xfrm>
          <a:prstGeom prst="rect">
            <a:avLst/>
          </a:prstGeom>
          <a:noFill/>
          <a:ln w="9525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1600">
                <a:solidFill>
                  <a:schemeClr val="bg1"/>
                </a:solidFill>
                <a:latin typeface="Arial" pitchFamily="34" charset="0"/>
                <a:ea typeface="PMingLiU" pitchFamily="18" charset="-120"/>
              </a:rPr>
              <a:t>                          </a:t>
            </a:r>
            <a:r>
              <a:rPr lang="en-US" altLang="zh-TW" sz="1600">
                <a:latin typeface="Arial" pitchFamily="34" charset="0"/>
                <a:ea typeface="PMingLiU" pitchFamily="18" charset="-120"/>
              </a:rPr>
              <a:t>peptides</a:t>
            </a:r>
          </a:p>
          <a:p>
            <a:r>
              <a:rPr lang="en-US" altLang="zh-TW" sz="1600">
                <a:latin typeface="Arial" pitchFamily="34" charset="0"/>
                <a:ea typeface="PMingLiU" pitchFamily="18" charset="-120"/>
              </a:rPr>
              <a:t>                       </a:t>
            </a:r>
            <a:r>
              <a:rPr lang="en-US" altLang="zh-TW" sz="1600">
                <a:solidFill>
                  <a:srgbClr val="0000FF"/>
                </a:solidFill>
                <a:latin typeface="Arial" pitchFamily="34" charset="0"/>
                <a:ea typeface="PMingLiU" pitchFamily="18" charset="-120"/>
              </a:rPr>
              <a:t>1    2    3    4</a:t>
            </a:r>
            <a:r>
              <a:rPr lang="en-US" altLang="zh-TW" sz="1600">
                <a:latin typeface="Arial" pitchFamily="34" charset="0"/>
                <a:ea typeface="PMingLiU" pitchFamily="18" charset="-120"/>
              </a:rPr>
              <a:t> </a:t>
            </a:r>
          </a:p>
          <a:p>
            <a:r>
              <a:rPr lang="en-US" altLang="zh-TW" sz="1600">
                <a:latin typeface="Arial" pitchFamily="34" charset="0"/>
                <a:ea typeface="PMingLiU" pitchFamily="18" charset="-120"/>
              </a:rPr>
              <a:t>proteins</a:t>
            </a:r>
          </a:p>
          <a:p>
            <a:r>
              <a:rPr lang="en-US" altLang="zh-TW" sz="1600">
                <a:latin typeface="Arial" pitchFamily="34" charset="0"/>
                <a:ea typeface="PMingLiU" pitchFamily="18" charset="-120"/>
              </a:rPr>
              <a:t>     </a:t>
            </a:r>
            <a:r>
              <a:rPr lang="en-US" altLang="zh-TW" sz="1600">
                <a:solidFill>
                  <a:srgbClr val="0000FF"/>
                </a:solidFill>
                <a:latin typeface="Arial" pitchFamily="34" charset="0"/>
                <a:ea typeface="PMingLiU" pitchFamily="18" charset="-120"/>
              </a:rPr>
              <a:t>A</a:t>
            </a:r>
            <a:r>
              <a:rPr lang="en-US" altLang="zh-TW" sz="1600">
                <a:solidFill>
                  <a:srgbClr val="FFFF66"/>
                </a:solidFill>
                <a:latin typeface="Arial" pitchFamily="34" charset="0"/>
                <a:ea typeface="PMingLiU" pitchFamily="18" charset="-120"/>
              </a:rPr>
              <a:t> </a:t>
            </a:r>
            <a:r>
              <a:rPr lang="en-US" altLang="zh-TW" sz="1600">
                <a:latin typeface="Arial" pitchFamily="34" charset="0"/>
                <a:ea typeface="PMingLiU" pitchFamily="18" charset="-120"/>
              </a:rPr>
              <a:t>             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</a:t>
            </a:r>
            <a:r>
              <a:rPr lang="en-US" altLang="zh-TW" sz="1600">
                <a:solidFill>
                  <a:srgbClr val="5F5F5F"/>
                </a:solidFill>
                <a:latin typeface="Arial" pitchFamily="34" charset="0"/>
                <a:ea typeface="PMingLiU" pitchFamily="18" charset="-120"/>
              </a:rPr>
              <a:t>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</a:t>
            </a:r>
            <a:endParaRPr lang="en-US" altLang="zh-TW" sz="1600">
              <a:solidFill>
                <a:schemeClr val="bg1"/>
              </a:solidFill>
              <a:latin typeface="Arial" pitchFamily="34" charset="0"/>
              <a:ea typeface="PMingLiU" pitchFamily="18" charset="-120"/>
            </a:endParaRPr>
          </a:p>
          <a:p>
            <a:r>
              <a:rPr lang="en-US" altLang="zh-TW" sz="1600">
                <a:latin typeface="Arial" pitchFamily="34" charset="0"/>
                <a:ea typeface="PMingLiU" pitchFamily="18" charset="-120"/>
              </a:rPr>
              <a:t>     </a:t>
            </a:r>
            <a:r>
              <a:rPr lang="en-US" altLang="zh-TW" sz="1600">
                <a:solidFill>
                  <a:srgbClr val="0000FF"/>
                </a:solidFill>
                <a:latin typeface="Arial" pitchFamily="34" charset="0"/>
                <a:ea typeface="PMingLiU" pitchFamily="18" charset="-120"/>
              </a:rPr>
              <a:t>B</a:t>
            </a:r>
            <a:r>
              <a:rPr lang="en-US" altLang="zh-TW">
                <a:ea typeface="PMingLiU" pitchFamily="18" charset="-120"/>
              </a:rPr>
              <a:t> </a:t>
            </a:r>
            <a:r>
              <a:rPr lang="en-US" altLang="zh-TW" sz="1600">
                <a:latin typeface="Arial" pitchFamily="34" charset="0"/>
                <a:ea typeface="PMingLiU" pitchFamily="18" charset="-120"/>
              </a:rPr>
              <a:t>            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   </a:t>
            </a:r>
            <a:r>
              <a:rPr lang="en-US" altLang="zh-TW">
                <a:solidFill>
                  <a:srgbClr val="5F5F5F"/>
                </a:solidFill>
                <a:ea typeface="PMingLiU" pitchFamily="18" charset="-120"/>
              </a:rPr>
              <a:t>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</a:t>
            </a:r>
            <a:r>
              <a:rPr lang="en-US" altLang="zh-TW">
                <a:solidFill>
                  <a:schemeClr val="bg1"/>
                </a:solidFill>
                <a:ea typeface="PMingLiU" pitchFamily="18" charset="-120"/>
              </a:rPr>
              <a:t>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</a:t>
            </a:r>
          </a:p>
          <a:p>
            <a:r>
              <a:rPr lang="en-US" altLang="zh-TW" sz="1600">
                <a:latin typeface="Arial" pitchFamily="34" charset="0"/>
                <a:ea typeface="PMingLiU" pitchFamily="18" charset="-120"/>
                <a:cs typeface="Arial" pitchFamily="34" charset="0"/>
              </a:rPr>
              <a:t>     </a:t>
            </a:r>
            <a:r>
              <a:rPr lang="en-US" altLang="zh-TW" sz="1600">
                <a:solidFill>
                  <a:srgbClr val="0000FF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C</a:t>
            </a:r>
            <a:r>
              <a:rPr lang="en-US" altLang="zh-TW">
                <a:ea typeface="PMingLiU" pitchFamily="18" charset="-120"/>
              </a:rPr>
              <a:t> </a:t>
            </a:r>
            <a:r>
              <a:rPr lang="en-US" altLang="zh-TW">
                <a:solidFill>
                  <a:srgbClr val="FF0000"/>
                </a:solidFill>
                <a:ea typeface="PMingLiU" pitchFamily="18" charset="-120"/>
                <a:sym typeface="Wingdings" pitchFamily="2" charset="2"/>
              </a:rPr>
              <a:t>                   </a:t>
            </a:r>
          </a:p>
          <a:p>
            <a:endParaRPr lang="en-US" altLang="zh-TW">
              <a:solidFill>
                <a:srgbClr val="FF0000"/>
              </a:solidFill>
              <a:ea typeface="PMingLiU" pitchFamily="18" charset="-120"/>
              <a:sym typeface="Wingdings" pitchFamily="2" charset="2"/>
            </a:endParaRPr>
          </a:p>
        </p:txBody>
      </p:sp>
      <p:sp>
        <p:nvSpPr>
          <p:cNvPr id="587788" name="Text Box 12"/>
          <p:cNvSpPr txBox="1">
            <a:spLocks noChangeArrowheads="1"/>
          </p:cNvSpPr>
          <p:nvPr/>
        </p:nvSpPr>
        <p:spPr bwMode="auto">
          <a:xfrm>
            <a:off x="2809875" y="1765300"/>
            <a:ext cx="1457325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>
                <a:latin typeface="Arial" pitchFamily="34" charset="0"/>
                <a:cs typeface="Arial" pitchFamily="34" charset="0"/>
              </a:rPr>
              <a:t>“</a:t>
            </a:r>
            <a:r>
              <a:rPr lang="en-US" sz="160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distinct</a:t>
            </a:r>
            <a:r>
              <a:rPr lang="en-US" sz="1600">
                <a:latin typeface="Arial" pitchFamily="34" charset="0"/>
                <a:cs typeface="Arial" pitchFamily="34" charset="0"/>
              </a:rPr>
              <a:t>”</a:t>
            </a:r>
          </a:p>
          <a:p>
            <a:endParaRPr lang="en-US" sz="600">
              <a:latin typeface="Arial" pitchFamily="34" charset="0"/>
              <a:cs typeface="Arial" pitchFamily="34" charset="0"/>
            </a:endParaRPr>
          </a:p>
          <a:p>
            <a:r>
              <a:rPr lang="en-US" sz="1600">
                <a:latin typeface="Arial" pitchFamily="34" charset="0"/>
                <a:cs typeface="Arial" pitchFamily="34" charset="0"/>
              </a:rPr>
              <a:t>1. Prot </a:t>
            </a:r>
            <a:r>
              <a:rPr lang="en-US" sz="1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1600">
                <a:latin typeface="Arial" pitchFamily="34" charset="0"/>
                <a:cs typeface="Arial" pitchFamily="34" charset="0"/>
              </a:rPr>
              <a:t> </a:t>
            </a:r>
            <a:r>
              <a:rPr lang="en-US" sz="16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P=1</a:t>
            </a:r>
          </a:p>
          <a:p>
            <a:r>
              <a:rPr lang="en-US" sz="1600">
                <a:latin typeface="Arial" pitchFamily="34" charset="0"/>
                <a:cs typeface="Arial" pitchFamily="34" charset="0"/>
              </a:rPr>
              <a:t>2. Prot </a:t>
            </a:r>
            <a:r>
              <a:rPr lang="en-US" sz="1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1600">
                <a:latin typeface="Arial" pitchFamily="34" charset="0"/>
                <a:cs typeface="Arial" pitchFamily="34" charset="0"/>
              </a:rPr>
              <a:t>  </a:t>
            </a:r>
            <a:r>
              <a:rPr lang="en-US" sz="16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P=1</a:t>
            </a:r>
          </a:p>
        </p:txBody>
      </p:sp>
      <p:sp>
        <p:nvSpPr>
          <p:cNvPr id="587789" name="Text Box 13"/>
          <p:cNvSpPr txBox="1">
            <a:spLocks noChangeArrowheads="1"/>
          </p:cNvSpPr>
          <p:nvPr/>
        </p:nvSpPr>
        <p:spPr bwMode="auto">
          <a:xfrm>
            <a:off x="2819400" y="5743575"/>
            <a:ext cx="2136775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>
                <a:latin typeface="Arial" pitchFamily="34" charset="0"/>
                <a:cs typeface="Arial" pitchFamily="34" charset="0"/>
              </a:rPr>
              <a:t>“</a:t>
            </a:r>
            <a:r>
              <a:rPr lang="en-US" sz="160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indistinguishable</a:t>
            </a:r>
            <a:r>
              <a:rPr lang="en-US" sz="1600">
                <a:latin typeface="Arial" pitchFamily="34" charset="0"/>
                <a:cs typeface="Arial" pitchFamily="34" charset="0"/>
              </a:rPr>
              <a:t>”</a:t>
            </a:r>
          </a:p>
          <a:p>
            <a:endParaRPr lang="en-US" sz="600">
              <a:latin typeface="Arial" pitchFamily="34" charset="0"/>
              <a:cs typeface="Arial" pitchFamily="34" charset="0"/>
            </a:endParaRPr>
          </a:p>
          <a:p>
            <a:r>
              <a:rPr lang="en-US" sz="1600">
                <a:latin typeface="Arial" pitchFamily="34" charset="0"/>
                <a:cs typeface="Arial" pitchFamily="34" charset="0"/>
              </a:rPr>
              <a:t>1. Prot </a:t>
            </a:r>
            <a:r>
              <a:rPr lang="en-US" sz="1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 </a:t>
            </a:r>
            <a:r>
              <a:rPr lang="en-US" sz="1600">
                <a:latin typeface="Arial" pitchFamily="34" charset="0"/>
                <a:cs typeface="Arial" pitchFamily="34" charset="0"/>
              </a:rPr>
              <a:t>Prot</a:t>
            </a:r>
            <a:r>
              <a:rPr lang="en-US" sz="1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B  </a:t>
            </a:r>
            <a:r>
              <a:rPr lang="en-US" sz="16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P=1</a:t>
            </a:r>
          </a:p>
        </p:txBody>
      </p:sp>
      <p:sp>
        <p:nvSpPr>
          <p:cNvPr id="587790" name="Text Box 14"/>
          <p:cNvSpPr txBox="1">
            <a:spLocks noChangeArrowheads="1"/>
          </p:cNvSpPr>
          <p:nvPr/>
        </p:nvSpPr>
        <p:spPr bwMode="auto">
          <a:xfrm>
            <a:off x="2819400" y="3517900"/>
            <a:ext cx="1685925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>
                <a:latin typeface="Arial" pitchFamily="34" charset="0"/>
                <a:cs typeface="Arial" pitchFamily="34" charset="0"/>
              </a:rPr>
              <a:t>“</a:t>
            </a:r>
            <a:r>
              <a:rPr lang="en-US" sz="160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subset</a:t>
            </a:r>
            <a:r>
              <a:rPr lang="en-US" sz="1600">
                <a:latin typeface="Arial" pitchFamily="34" charset="0"/>
                <a:cs typeface="Arial" pitchFamily="34" charset="0"/>
              </a:rPr>
              <a:t>”</a:t>
            </a:r>
          </a:p>
          <a:p>
            <a:endParaRPr lang="en-US" sz="600">
              <a:latin typeface="Arial" pitchFamily="34" charset="0"/>
              <a:cs typeface="Arial" pitchFamily="34" charset="0"/>
            </a:endParaRPr>
          </a:p>
          <a:p>
            <a:r>
              <a:rPr lang="en-US" sz="1600">
                <a:latin typeface="Arial" pitchFamily="34" charset="0"/>
                <a:cs typeface="Arial" pitchFamily="34" charset="0"/>
              </a:rPr>
              <a:t>1. a. Prot </a:t>
            </a:r>
            <a:r>
              <a:rPr lang="en-US" sz="1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1600">
                <a:latin typeface="Arial" pitchFamily="34" charset="0"/>
                <a:cs typeface="Arial" pitchFamily="34" charset="0"/>
              </a:rPr>
              <a:t> </a:t>
            </a:r>
            <a:r>
              <a:rPr lang="en-US" sz="16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P=1</a:t>
            </a:r>
          </a:p>
          <a:p>
            <a:r>
              <a:rPr lang="en-US" sz="1600">
                <a:latin typeface="Arial" pitchFamily="34" charset="0"/>
                <a:cs typeface="Arial" pitchFamily="34" charset="0"/>
              </a:rPr>
              <a:t>    b. Prot </a:t>
            </a:r>
            <a:r>
              <a:rPr lang="en-US" sz="1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1600">
                <a:latin typeface="Arial" pitchFamily="34" charset="0"/>
                <a:cs typeface="Arial" pitchFamily="34" charset="0"/>
              </a:rPr>
              <a:t>  </a:t>
            </a:r>
            <a:r>
              <a:rPr lang="en-US" sz="16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P=0</a:t>
            </a:r>
          </a:p>
        </p:txBody>
      </p:sp>
      <p:sp>
        <p:nvSpPr>
          <p:cNvPr id="587791" name="Text Box 15"/>
          <p:cNvSpPr txBox="1">
            <a:spLocks noChangeArrowheads="1"/>
          </p:cNvSpPr>
          <p:nvPr/>
        </p:nvSpPr>
        <p:spPr bwMode="auto">
          <a:xfrm>
            <a:off x="7381875" y="1447800"/>
            <a:ext cx="1482725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>
                <a:latin typeface="Arial" pitchFamily="34" charset="0"/>
                <a:cs typeface="Arial" pitchFamily="34" charset="0"/>
              </a:rPr>
              <a:t>“</a:t>
            </a:r>
            <a:r>
              <a:rPr lang="en-US" sz="160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differentiable</a:t>
            </a:r>
            <a:r>
              <a:rPr lang="en-US" sz="1600">
                <a:latin typeface="Arial" pitchFamily="34" charset="0"/>
                <a:cs typeface="Arial" pitchFamily="34" charset="0"/>
              </a:rPr>
              <a:t>”</a:t>
            </a:r>
          </a:p>
          <a:p>
            <a:endParaRPr lang="en-US" sz="600">
              <a:latin typeface="Arial" pitchFamily="34" charset="0"/>
              <a:cs typeface="Arial" pitchFamily="34" charset="0"/>
            </a:endParaRPr>
          </a:p>
          <a:p>
            <a:r>
              <a:rPr lang="en-US" sz="1600">
                <a:latin typeface="Arial" pitchFamily="34" charset="0"/>
                <a:cs typeface="Arial" pitchFamily="34" charset="0"/>
              </a:rPr>
              <a:t>1. Prot </a:t>
            </a:r>
            <a:r>
              <a:rPr lang="en-US" sz="1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1600">
                <a:latin typeface="Arial" pitchFamily="34" charset="0"/>
                <a:cs typeface="Arial" pitchFamily="34" charset="0"/>
              </a:rPr>
              <a:t> </a:t>
            </a:r>
            <a:r>
              <a:rPr lang="en-US" sz="16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P=1</a:t>
            </a:r>
          </a:p>
          <a:p>
            <a:r>
              <a:rPr lang="en-US" sz="1600">
                <a:latin typeface="Arial" pitchFamily="34" charset="0"/>
                <a:cs typeface="Arial" pitchFamily="34" charset="0"/>
              </a:rPr>
              <a:t>2. Prot </a:t>
            </a:r>
            <a:r>
              <a:rPr lang="en-US" sz="1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1600">
                <a:latin typeface="Arial" pitchFamily="34" charset="0"/>
                <a:cs typeface="Arial" pitchFamily="34" charset="0"/>
              </a:rPr>
              <a:t>  </a:t>
            </a:r>
            <a:r>
              <a:rPr lang="en-US" sz="16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P=1</a:t>
            </a:r>
          </a:p>
        </p:txBody>
      </p:sp>
      <p:sp>
        <p:nvSpPr>
          <p:cNvPr id="587792" name="Text Box 16"/>
          <p:cNvSpPr txBox="1">
            <a:spLocks noChangeArrowheads="1"/>
          </p:cNvSpPr>
          <p:nvPr/>
        </p:nvSpPr>
        <p:spPr bwMode="auto">
          <a:xfrm>
            <a:off x="7391400" y="2286000"/>
            <a:ext cx="16843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>
                <a:latin typeface="Arial" pitchFamily="34" charset="0"/>
                <a:cs typeface="Arial" pitchFamily="34" charset="0"/>
              </a:rPr>
              <a:t>or</a:t>
            </a:r>
          </a:p>
          <a:p>
            <a:r>
              <a:rPr lang="en-US" sz="1600">
                <a:latin typeface="Arial" pitchFamily="34" charset="0"/>
                <a:cs typeface="Arial" pitchFamily="34" charset="0"/>
              </a:rPr>
              <a:t>1. a. Prot </a:t>
            </a:r>
            <a:r>
              <a:rPr lang="en-US" sz="1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1600">
                <a:latin typeface="Arial" pitchFamily="34" charset="0"/>
                <a:cs typeface="Arial" pitchFamily="34" charset="0"/>
              </a:rPr>
              <a:t> </a:t>
            </a:r>
            <a:r>
              <a:rPr lang="en-US" sz="16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P=1</a:t>
            </a:r>
          </a:p>
          <a:p>
            <a:r>
              <a:rPr lang="en-US" sz="1600">
                <a:latin typeface="Arial" pitchFamily="34" charset="0"/>
                <a:cs typeface="Arial" pitchFamily="34" charset="0"/>
              </a:rPr>
              <a:t>    b. Prot </a:t>
            </a:r>
            <a:r>
              <a:rPr lang="en-US" sz="1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1600">
                <a:latin typeface="Arial" pitchFamily="34" charset="0"/>
                <a:cs typeface="Arial" pitchFamily="34" charset="0"/>
              </a:rPr>
              <a:t>  </a:t>
            </a:r>
            <a:r>
              <a:rPr lang="en-US" sz="16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P=1</a:t>
            </a:r>
          </a:p>
        </p:txBody>
      </p:sp>
      <p:sp>
        <p:nvSpPr>
          <p:cNvPr id="587794" name="Text Box 18"/>
          <p:cNvSpPr txBox="1">
            <a:spLocks noChangeArrowheads="1"/>
          </p:cNvSpPr>
          <p:nvPr/>
        </p:nvSpPr>
        <p:spPr bwMode="auto">
          <a:xfrm>
            <a:off x="7383463" y="3517900"/>
            <a:ext cx="1697037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>
                <a:latin typeface="Arial" pitchFamily="34" charset="0"/>
                <a:cs typeface="Arial" pitchFamily="34" charset="0"/>
              </a:rPr>
              <a:t>“</a:t>
            </a:r>
            <a:r>
              <a:rPr lang="en-US" sz="160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subsumable</a:t>
            </a:r>
            <a:r>
              <a:rPr lang="en-US" sz="1600">
                <a:latin typeface="Arial" pitchFamily="34" charset="0"/>
                <a:cs typeface="Arial" pitchFamily="34" charset="0"/>
              </a:rPr>
              <a:t>”</a:t>
            </a:r>
          </a:p>
          <a:p>
            <a:endParaRPr lang="en-US" sz="600">
              <a:latin typeface="Arial" pitchFamily="34" charset="0"/>
              <a:cs typeface="Arial" pitchFamily="34" charset="0"/>
            </a:endParaRPr>
          </a:p>
          <a:p>
            <a:r>
              <a:rPr lang="en-US" sz="1600">
                <a:latin typeface="Arial" pitchFamily="34" charset="0"/>
                <a:cs typeface="Arial" pitchFamily="34" charset="0"/>
              </a:rPr>
              <a:t>1. a. Prot </a:t>
            </a:r>
            <a:r>
              <a:rPr lang="en-US" sz="1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1600">
                <a:latin typeface="Arial" pitchFamily="34" charset="0"/>
                <a:cs typeface="Arial" pitchFamily="34" charset="0"/>
              </a:rPr>
              <a:t> </a:t>
            </a:r>
            <a:r>
              <a:rPr lang="en-US" sz="16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P=1</a:t>
            </a:r>
          </a:p>
          <a:p>
            <a:r>
              <a:rPr lang="en-US" sz="1600">
                <a:latin typeface="Arial" pitchFamily="34" charset="0"/>
                <a:cs typeface="Arial" pitchFamily="34" charset="0"/>
              </a:rPr>
              <a:t>    b. Prot </a:t>
            </a:r>
            <a:r>
              <a:rPr lang="en-US" sz="1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600">
                <a:latin typeface="Arial" pitchFamily="34" charset="0"/>
                <a:cs typeface="Arial" pitchFamily="34" charset="0"/>
              </a:rPr>
              <a:t>  </a:t>
            </a:r>
            <a:r>
              <a:rPr lang="en-US" sz="16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P=1</a:t>
            </a:r>
          </a:p>
          <a:p>
            <a:r>
              <a:rPr lang="en-US" sz="1600">
                <a:latin typeface="Arial" pitchFamily="34" charset="0"/>
                <a:cs typeface="Arial" pitchFamily="34" charset="0"/>
              </a:rPr>
              <a:t>    c. Prot </a:t>
            </a:r>
            <a:r>
              <a:rPr lang="en-US" sz="1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1600">
                <a:latin typeface="Arial" pitchFamily="34" charset="0"/>
                <a:cs typeface="Arial" pitchFamily="34" charset="0"/>
              </a:rPr>
              <a:t>  </a:t>
            </a:r>
            <a:r>
              <a:rPr lang="en-US" sz="16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P=0</a:t>
            </a:r>
          </a:p>
        </p:txBody>
      </p:sp>
      <p:sp>
        <p:nvSpPr>
          <p:cNvPr id="587804" name="Rectangle 28"/>
          <p:cNvSpPr>
            <a:spLocks noChangeArrowheads="1"/>
          </p:cNvSpPr>
          <p:nvPr/>
        </p:nvSpPr>
        <p:spPr bwMode="auto">
          <a:xfrm>
            <a:off x="304800" y="1214438"/>
            <a:ext cx="8534400" cy="36512"/>
          </a:xfrm>
          <a:prstGeom prst="rect">
            <a:avLst/>
          </a:prstGeom>
          <a:gradFill rotWithShape="0">
            <a:gsLst>
              <a:gs pos="0">
                <a:srgbClr val="FF0000">
                  <a:gamma/>
                  <a:shade val="46275"/>
                  <a:invGamma/>
                </a:srgbClr>
              </a:gs>
              <a:gs pos="5000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180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Microsoft Macintosh PowerPoint</Application>
  <PresentationFormat>On-screen Show (4:3)</PresentationFormat>
  <Paragraphs>51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Peptide to protein relationships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Peptide to protein relationships</dc:title>
  <dc:creator>engj</dc:creator>
  <cp:lastModifiedBy>Emma Timmins-Schiffman</cp:lastModifiedBy>
  <cp:revision>1</cp:revision>
  <dcterms:created xsi:type="dcterms:W3CDTF">2012-09-25T23:02:37Z</dcterms:created>
  <dcterms:modified xsi:type="dcterms:W3CDTF">2012-09-26T12:42:23Z</dcterms:modified>
</cp:coreProperties>
</file>